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</p:sldMasterIdLst>
  <p:notesMasterIdLst>
    <p:notesMasterId r:id="rId22"/>
  </p:notesMasterIdLst>
  <p:sldIdLst>
    <p:sldId id="256" r:id="rId2"/>
    <p:sldId id="257" r:id="rId3"/>
    <p:sldId id="259" r:id="rId4"/>
    <p:sldId id="268" r:id="rId5"/>
    <p:sldId id="270" r:id="rId6"/>
    <p:sldId id="273" r:id="rId7"/>
    <p:sldId id="269" r:id="rId8"/>
    <p:sldId id="260" r:id="rId9"/>
    <p:sldId id="265" r:id="rId10"/>
    <p:sldId id="261" r:id="rId11"/>
    <p:sldId id="262" r:id="rId12"/>
    <p:sldId id="263" r:id="rId13"/>
    <p:sldId id="275" r:id="rId14"/>
    <p:sldId id="274" r:id="rId15"/>
    <p:sldId id="278" r:id="rId16"/>
    <p:sldId id="276" r:id="rId17"/>
    <p:sldId id="264" r:id="rId18"/>
    <p:sldId id="266" r:id="rId19"/>
    <p:sldId id="277" r:id="rId20"/>
    <p:sldId id="267" r:id="rId2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1194" y="-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017420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" name="Shape 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525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layout with centered title and subtitle placeholders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4290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006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6294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4290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006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6294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4290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006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6294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3048000" y="2057401"/>
            <a:ext cx="5087937" cy="685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1" i="0" u="none" strike="noStrike" cap="none" dirty="0" smtClean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Twitter Client</a:t>
            </a:r>
            <a:endParaRPr lang="en-US" sz="3200" b="1" i="0" u="none" strike="noStrike" cap="none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Shape 28"/>
          <p:cNvSpPr txBox="1"/>
          <p:nvPr/>
        </p:nvSpPr>
        <p:spPr>
          <a:xfrm>
            <a:off x="3706812" y="3276600"/>
            <a:ext cx="3960811" cy="181133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dirty="0" err="1">
                <a:solidFill>
                  <a:srgbClr val="C00000"/>
                </a:solidFill>
              </a:rPr>
              <a:t>Ngô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 err="1">
                <a:solidFill>
                  <a:srgbClr val="C00000"/>
                </a:solidFill>
              </a:rPr>
              <a:t>Sỹ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 err="1">
                <a:solidFill>
                  <a:srgbClr val="C00000"/>
                </a:solidFill>
              </a:rPr>
              <a:t>Tùng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 err="1">
                <a:solidFill>
                  <a:srgbClr val="C00000"/>
                </a:solidFill>
              </a:rPr>
              <a:t>Lâm</a:t>
            </a:r>
            <a:endParaRPr lang="en-US" sz="2800" dirty="0">
              <a:solidFill>
                <a:srgbClr val="C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dirty="0" err="1">
                <a:solidFill>
                  <a:srgbClr val="C00000"/>
                </a:solidFill>
              </a:rPr>
              <a:t>Trần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 err="1">
                <a:solidFill>
                  <a:srgbClr val="C00000"/>
                </a:solidFill>
              </a:rPr>
              <a:t>Trọng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 err="1">
                <a:solidFill>
                  <a:srgbClr val="C00000"/>
                </a:solidFill>
              </a:rPr>
              <a:t>Khánh</a:t>
            </a:r>
            <a:endParaRPr lang="en-US" sz="2800" dirty="0">
              <a:solidFill>
                <a:srgbClr val="C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dirty="0" err="1">
                <a:solidFill>
                  <a:srgbClr val="C00000"/>
                </a:solidFill>
              </a:rPr>
              <a:t>Tô</a:t>
            </a:r>
            <a:r>
              <a:rPr lang="en-US" sz="2800" dirty="0">
                <a:solidFill>
                  <a:srgbClr val="C00000"/>
                </a:solidFill>
              </a:rPr>
              <a:t> Minh </a:t>
            </a:r>
            <a:r>
              <a:rPr lang="en-US" sz="2800" dirty="0" err="1">
                <a:solidFill>
                  <a:srgbClr val="C00000"/>
                </a:solidFill>
              </a:rPr>
              <a:t>Sơn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71800" y="1219200"/>
            <a:ext cx="6096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  <a:latin typeface="Adobe Garamond Pro Bold" pitchFamily="18" charset="0"/>
              </a:rPr>
              <a:t>Mobile Apps Development</a:t>
            </a:r>
            <a:endParaRPr lang="vi-VN" sz="40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Twitter Activity – Homes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944776"/>
            <a:ext cx="4419600" cy="4525961"/>
          </a:xfrm>
        </p:spPr>
        <p:txBody>
          <a:bodyPr/>
          <a:lstStyle/>
          <a:p>
            <a:pPr marL="203200" indent="0">
              <a:buNone/>
            </a:pPr>
            <a:r>
              <a:rPr lang="en-US" sz="2400" dirty="0" smtClean="0">
                <a:solidFill>
                  <a:srgbClr val="C00000"/>
                </a:solidFill>
              </a:rPr>
              <a:t>Show the most recent tweets of your following users</a:t>
            </a:r>
            <a:r>
              <a:rPr lang="en-US" sz="2400" dirty="0" smtClean="0">
                <a:solidFill>
                  <a:srgbClr val="C00000"/>
                </a:solidFill>
              </a:rPr>
              <a:t>.</a:t>
            </a:r>
          </a:p>
          <a:p>
            <a:pPr marL="203200" indent="0">
              <a:buNone/>
            </a:pPr>
            <a:endParaRPr lang="en-US" sz="2400" dirty="0" smtClean="0">
              <a:solidFill>
                <a:srgbClr val="C00000"/>
              </a:solidFill>
            </a:endParaRPr>
          </a:p>
          <a:p>
            <a:pPr marL="20320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2</a:t>
            </a:r>
            <a:r>
              <a:rPr lang="en-US" sz="2400" dirty="0" smtClean="0">
                <a:solidFill>
                  <a:srgbClr val="C00000"/>
                </a:solidFill>
              </a:rPr>
              <a:t> basic functions:</a:t>
            </a:r>
          </a:p>
          <a:p>
            <a:r>
              <a:rPr lang="en-US" sz="2400" dirty="0" smtClean="0">
                <a:solidFill>
                  <a:srgbClr val="C00000"/>
                </a:solidFill>
              </a:rPr>
              <a:t> Like</a:t>
            </a:r>
          </a:p>
          <a:p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Load image/ video</a:t>
            </a:r>
            <a:endParaRPr lang="en-US" sz="2400" dirty="0">
              <a:solidFill>
                <a:srgbClr val="C00000"/>
              </a:solidFill>
            </a:endParaRPr>
          </a:p>
        </p:txBody>
      </p:sp>
      <p:pic>
        <p:nvPicPr>
          <p:cNvPr id="4098" name="Picture 2" descr="D:\Mobile_shot\Home_p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523999"/>
            <a:ext cx="3314026" cy="533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3925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Twitter Activity - Notification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05000"/>
            <a:ext cx="4800600" cy="1828800"/>
          </a:xfrm>
        </p:spPr>
        <p:txBody>
          <a:bodyPr/>
          <a:lstStyle/>
          <a:p>
            <a:pPr marL="203200" indent="0">
              <a:buNone/>
            </a:pP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Show </a:t>
            </a:r>
            <a:r>
              <a:rPr lang="en-US" sz="2400" dirty="0" smtClean="0">
                <a:solidFill>
                  <a:srgbClr val="C00000"/>
                </a:solidFill>
              </a:rPr>
              <a:t>tweet, new follows</a:t>
            </a:r>
          </a:p>
          <a:p>
            <a:pPr marL="203200" indent="0">
              <a:buNone/>
            </a:pPr>
            <a:r>
              <a:rPr lang="en-US" sz="2400" dirty="0" smtClean="0">
                <a:solidFill>
                  <a:srgbClr val="C00000"/>
                </a:solidFill>
              </a:rPr>
              <a:t> that are related to current </a:t>
            </a:r>
            <a:r>
              <a:rPr lang="en-US" sz="2400" dirty="0" smtClean="0">
                <a:solidFill>
                  <a:srgbClr val="C00000"/>
                </a:solidFill>
              </a:rPr>
              <a:t>user.</a:t>
            </a:r>
          </a:p>
          <a:p>
            <a:pPr marL="203200" indent="0">
              <a:buNone/>
            </a:pPr>
            <a:endParaRPr lang="en-US" sz="2400" dirty="0">
              <a:solidFill>
                <a:srgbClr val="C00000"/>
              </a:solidFill>
            </a:endParaRPr>
          </a:p>
          <a:p>
            <a:pPr marL="203200" indent="0">
              <a:buNone/>
            </a:pPr>
            <a:r>
              <a:rPr lang="en-US" sz="2400" dirty="0" smtClean="0">
                <a:solidFill>
                  <a:srgbClr val="C00000"/>
                </a:solidFill>
              </a:rPr>
              <a:t> The toolbar title changes</a:t>
            </a:r>
          </a:p>
          <a:p>
            <a:pPr marL="20320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according to the tab selected.</a:t>
            </a:r>
          </a:p>
        </p:txBody>
      </p:sp>
      <p:pic>
        <p:nvPicPr>
          <p:cNvPr id="5122" name="Picture 2" descr="D:\Mobile_shot\Notification_p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1" y="1447800"/>
            <a:ext cx="3355070" cy="540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804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Twitter Activity - Message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133600"/>
            <a:ext cx="4724400" cy="2286000"/>
          </a:xfrm>
        </p:spPr>
        <p:txBody>
          <a:bodyPr/>
          <a:lstStyle/>
          <a:p>
            <a:pPr marL="203200" indent="0">
              <a:buNone/>
            </a:pPr>
            <a:r>
              <a:rPr lang="en-US" sz="2400" dirty="0" smtClean="0">
                <a:solidFill>
                  <a:srgbClr val="C00000"/>
                </a:solidFill>
              </a:rPr>
              <a:t> Show private messages </a:t>
            </a:r>
          </a:p>
          <a:p>
            <a:pPr marL="203200" indent="0">
              <a:buNone/>
            </a:pPr>
            <a:r>
              <a:rPr lang="en-US" sz="2400" dirty="0" smtClean="0">
                <a:solidFill>
                  <a:srgbClr val="C00000"/>
                </a:solidFill>
              </a:rPr>
              <a:t> of current user with other     </a:t>
            </a:r>
          </a:p>
          <a:p>
            <a:pPr marL="203200" indent="0">
              <a:buNone/>
            </a:pPr>
            <a:r>
              <a:rPr lang="en-US" sz="2400" dirty="0" smtClean="0">
                <a:solidFill>
                  <a:srgbClr val="C00000"/>
                </a:solidFill>
              </a:rPr>
              <a:t> user</a:t>
            </a:r>
            <a:endParaRPr lang="en-US" sz="2400" dirty="0">
              <a:solidFill>
                <a:srgbClr val="C00000"/>
              </a:solidFill>
            </a:endParaRPr>
          </a:p>
        </p:txBody>
      </p:sp>
      <p:pic>
        <p:nvPicPr>
          <p:cNvPr id="6147" name="Picture 3" descr="D:\Mobile_shot\Message_p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918" y="1524000"/>
            <a:ext cx="3311482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995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Navigation drawer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62783" y="1828800"/>
            <a:ext cx="8229600" cy="4525961"/>
          </a:xfrm>
        </p:spPr>
        <p:txBody>
          <a:bodyPr/>
          <a:lstStyle/>
          <a:p>
            <a:pPr marL="203200" indent="0">
              <a:buNone/>
            </a:pPr>
            <a:endParaRPr lang="en-US" dirty="0"/>
          </a:p>
        </p:txBody>
      </p:sp>
      <p:pic>
        <p:nvPicPr>
          <p:cNvPr id="8195" name="Picture 3" descr="D:\Mobile_shot\Navigation_draw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-13411200"/>
            <a:ext cx="3453402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D:\Mobile_shot\Navigation_draw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9800" y="1524000"/>
            <a:ext cx="3311482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2"/>
          <p:cNvSpPr txBox="1">
            <a:spLocks/>
          </p:cNvSpPr>
          <p:nvPr/>
        </p:nvSpPr>
        <p:spPr>
          <a:xfrm>
            <a:off x="1676400" y="2016912"/>
            <a:ext cx="5334000" cy="4525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4290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006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6294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 smtClean="0">
                <a:solidFill>
                  <a:srgbClr val="C00000"/>
                </a:solidFill>
              </a:rPr>
              <a:t> Header and content</a:t>
            </a:r>
          </a:p>
          <a:p>
            <a:r>
              <a:rPr lang="en-US" sz="2400" dirty="0" smtClean="0">
                <a:solidFill>
                  <a:srgbClr val="C00000"/>
                </a:solidFill>
              </a:rPr>
              <a:t> Layout, static</a:t>
            </a:r>
          </a:p>
          <a:p>
            <a:pPr marL="203200" indent="0">
              <a:buNone/>
            </a:pP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23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Compose new tweets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2156619"/>
            <a:ext cx="4038600" cy="3763961"/>
          </a:xfrm>
        </p:spPr>
        <p:txBody>
          <a:bodyPr/>
          <a:lstStyle/>
          <a:p>
            <a:pPr marL="203200" indent="0">
              <a:buNone/>
            </a:pPr>
            <a:r>
              <a:rPr lang="en-US" sz="2800" dirty="0" smtClean="0">
                <a:solidFill>
                  <a:srgbClr val="C00000"/>
                </a:solidFill>
              </a:rPr>
              <a:t>Press the button         at the bottom right of the </a:t>
            </a:r>
            <a:r>
              <a:rPr lang="en-US" sz="2800" dirty="0" smtClean="0">
                <a:solidFill>
                  <a:srgbClr val="C00000"/>
                </a:solidFill>
              </a:rPr>
              <a:t>screen</a:t>
            </a:r>
          </a:p>
          <a:p>
            <a:pPr marL="203200" indent="0">
              <a:buNone/>
            </a:pPr>
            <a:endParaRPr lang="en-US" sz="2800" dirty="0">
              <a:solidFill>
                <a:srgbClr val="C00000"/>
              </a:solidFill>
            </a:endParaRPr>
          </a:p>
          <a:p>
            <a:pPr marL="203200" indent="0">
              <a:buNone/>
            </a:pPr>
            <a:r>
              <a:rPr lang="en-US" sz="2800" dirty="0" smtClean="0">
                <a:solidFill>
                  <a:srgbClr val="C00000"/>
                </a:solidFill>
              </a:rPr>
              <a:t>Characters count down from 140.</a:t>
            </a:r>
            <a:endParaRPr lang="en-US" sz="2800" dirty="0">
              <a:solidFill>
                <a:srgbClr val="C00000"/>
              </a:solidFill>
            </a:endParaRPr>
          </a:p>
        </p:txBody>
      </p:sp>
      <p:pic>
        <p:nvPicPr>
          <p:cNvPr id="1026" name="Picture 2" descr="D:\USTH_ICT_3\Mobile Apps\icon\twe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1" y="2163871"/>
            <a:ext cx="549203" cy="53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KHANH TRAN\Desktop\device-2016-12-06-0631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544028"/>
            <a:ext cx="3280505" cy="528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443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Networking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1600201"/>
            <a:ext cx="8229600" cy="1066799"/>
          </a:xfrm>
        </p:spPr>
        <p:txBody>
          <a:bodyPr/>
          <a:lstStyle/>
          <a:p>
            <a:r>
              <a:rPr lang="en-US" sz="2400" dirty="0" smtClean="0">
                <a:solidFill>
                  <a:srgbClr val="C00000"/>
                </a:solidFill>
              </a:rPr>
              <a:t> Use Fabric – Twitter’s SDK, which utilizing</a:t>
            </a:r>
          </a:p>
          <a:p>
            <a:pPr marL="20320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  </a:t>
            </a:r>
            <a:r>
              <a:rPr lang="en-US" sz="2400" dirty="0" smtClean="0">
                <a:solidFill>
                  <a:srgbClr val="C00000"/>
                </a:solidFill>
              </a:rPr>
              <a:t>Twitter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API.</a:t>
            </a:r>
            <a:endParaRPr lang="en-US" sz="2400" dirty="0" smtClean="0">
              <a:solidFill>
                <a:srgbClr val="C00000"/>
              </a:solidFill>
            </a:endParaRPr>
          </a:p>
        </p:txBody>
      </p:sp>
      <p:sp>
        <p:nvSpPr>
          <p:cNvPr id="4" name="AutoShape 2" descr="Image result for fabric twit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5" name="AutoShape 4" descr="Image result for fabric twitter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819400"/>
            <a:ext cx="3281363" cy="328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24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Optimization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1600200"/>
            <a:ext cx="8229600" cy="4525961"/>
          </a:xfrm>
        </p:spPr>
        <p:txBody>
          <a:bodyPr/>
          <a:lstStyle/>
          <a:p>
            <a:r>
              <a:rPr lang="en-US" sz="2800" dirty="0"/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Refresh button =&gt; update new tweet in home page</a:t>
            </a:r>
          </a:p>
          <a:p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Remove redundant images =&gt; no more </a:t>
            </a:r>
            <a:r>
              <a:rPr lang="en-US" sz="2400" dirty="0" err="1" smtClean="0">
                <a:solidFill>
                  <a:srgbClr val="C00000"/>
                </a:solidFill>
              </a:rPr>
              <a:t>laggy</a:t>
            </a:r>
            <a:r>
              <a:rPr lang="en-US" sz="2400" dirty="0" smtClean="0">
                <a:solidFill>
                  <a:srgbClr val="C00000"/>
                </a:solidFill>
              </a:rPr>
              <a:t> when </a:t>
            </a:r>
            <a:r>
              <a:rPr lang="en-US" sz="2400" dirty="0" smtClean="0">
                <a:solidFill>
                  <a:srgbClr val="C00000"/>
                </a:solidFill>
              </a:rPr>
              <a:t>scrolling</a:t>
            </a:r>
            <a:endParaRPr lang="en-US" sz="2400" dirty="0" smtClean="0">
              <a:solidFill>
                <a:srgbClr val="C00000"/>
              </a:solidFill>
            </a:endParaRPr>
          </a:p>
          <a:p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Splash screen while loading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3919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Demo Time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Conclusion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7510" y="1295400"/>
            <a:ext cx="8229600" cy="4525961"/>
          </a:xfrm>
        </p:spPr>
        <p:txBody>
          <a:bodyPr/>
          <a:lstStyle/>
          <a:p>
            <a:pPr marL="203200" indent="0">
              <a:buNone/>
            </a:pPr>
            <a:r>
              <a:rPr lang="en-US" sz="2000" dirty="0" smtClean="0">
                <a:solidFill>
                  <a:srgbClr val="C00000"/>
                </a:solidFill>
              </a:rPr>
              <a:t>We want to talk about our improvements compared to the last work</a:t>
            </a:r>
            <a:endParaRPr lang="en-US" sz="2000" dirty="0">
              <a:solidFill>
                <a:srgbClr val="C00000"/>
              </a:solidFill>
            </a:endParaRPr>
          </a:p>
        </p:txBody>
      </p:sp>
      <p:pic>
        <p:nvPicPr>
          <p:cNvPr id="5" name="Picture 2" descr="D:\Mobile_shot\Home_p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165" y="2057400"/>
            <a:ext cx="2996706" cy="482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KHANH TRAN\Desktop\Untitled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211630"/>
            <a:ext cx="4302690" cy="645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06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Improvements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752600"/>
            <a:ext cx="8229600" cy="4525961"/>
          </a:xfrm>
        </p:spPr>
        <p:txBody>
          <a:bodyPr/>
          <a:lstStyle/>
          <a:p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C00000"/>
                </a:solidFill>
              </a:rPr>
              <a:t>Load real data from twitter</a:t>
            </a:r>
          </a:p>
          <a:p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 smtClean="0">
                <a:solidFill>
                  <a:srgbClr val="C00000"/>
                </a:solidFill>
              </a:rPr>
              <a:t>Compose new tweets directly</a:t>
            </a:r>
          </a:p>
          <a:p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 smtClean="0">
                <a:solidFill>
                  <a:srgbClr val="C00000"/>
                </a:solidFill>
              </a:rPr>
              <a:t>Better performance</a:t>
            </a:r>
          </a:p>
          <a:p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 smtClean="0">
                <a:solidFill>
                  <a:srgbClr val="C00000"/>
                </a:solidFill>
              </a:rPr>
              <a:t>Better looking UI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4797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395287" y="188911"/>
            <a:ext cx="8229600" cy="9810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 b="0" i="0" u="none" strike="noStrike" cap="none" dirty="0" smtClean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4400" b="0" i="0" u="none" strike="noStrike" cap="none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1524000" y="14478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indent="-457200"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solidFill>
                  <a:srgbClr val="C00000"/>
                </a:solidFill>
              </a:rPr>
              <a:t>Introduction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solidFill>
                  <a:srgbClr val="C00000"/>
                </a:solidFill>
              </a:rPr>
              <a:t>Review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solidFill>
                  <a:srgbClr val="C00000"/>
                </a:solidFill>
              </a:rPr>
              <a:t>Architecture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solidFill>
                  <a:srgbClr val="C00000"/>
                </a:solidFill>
              </a:rPr>
              <a:t>Activities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solidFill>
                  <a:srgbClr val="C00000"/>
                </a:solidFill>
              </a:rPr>
              <a:t>Optimization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solidFill>
                  <a:srgbClr val="C00000"/>
                </a:solidFill>
              </a:rPr>
              <a:t>Demo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solidFill>
                  <a:srgbClr val="C00000"/>
                </a:solidFill>
              </a:rPr>
              <a:t>Conclusion</a:t>
            </a:r>
            <a:endParaRPr sz="28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Thank you for listening!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977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Introduction - Twitter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600200"/>
            <a:ext cx="8229600" cy="4525961"/>
          </a:xfrm>
        </p:spPr>
        <p:txBody>
          <a:bodyPr/>
          <a:lstStyle/>
          <a:p>
            <a:r>
              <a:rPr lang="en-US" sz="2400" dirty="0" smtClean="0">
                <a:solidFill>
                  <a:srgbClr val="C00000"/>
                </a:solidFill>
              </a:rPr>
              <a:t> Definition: a </a:t>
            </a:r>
            <a:r>
              <a:rPr lang="en-US" sz="2400" dirty="0">
                <a:solidFill>
                  <a:srgbClr val="C00000"/>
                </a:solidFill>
              </a:rPr>
              <a:t>social networking and </a:t>
            </a:r>
            <a:r>
              <a:rPr lang="en-US" sz="2400" dirty="0" err="1">
                <a:solidFill>
                  <a:srgbClr val="C00000"/>
                </a:solidFill>
              </a:rPr>
              <a:t>microblogging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service. </a:t>
            </a:r>
          </a:p>
          <a:p>
            <a:r>
              <a:rPr lang="en-US" sz="2400" dirty="0" smtClean="0">
                <a:solidFill>
                  <a:srgbClr val="C00000"/>
                </a:solidFill>
              </a:rPr>
              <a:t> Task: allows users to </a:t>
            </a:r>
            <a:r>
              <a:rPr lang="en-US" sz="2400" dirty="0">
                <a:solidFill>
                  <a:srgbClr val="C00000"/>
                </a:solidFill>
              </a:rPr>
              <a:t>answer the question, </a:t>
            </a:r>
            <a:endParaRPr lang="en-US" sz="2400" dirty="0" smtClean="0">
              <a:solidFill>
                <a:srgbClr val="C00000"/>
              </a:solidFill>
            </a:endParaRPr>
          </a:p>
          <a:p>
            <a:r>
              <a:rPr lang="en-US" sz="2400" i="1" dirty="0" smtClean="0">
                <a:solidFill>
                  <a:srgbClr val="C00000"/>
                </a:solidFill>
              </a:rPr>
              <a:t>"</a:t>
            </a:r>
            <a:r>
              <a:rPr lang="en-US" sz="2400" i="1" dirty="0">
                <a:solidFill>
                  <a:srgbClr val="C00000"/>
                </a:solidFill>
              </a:rPr>
              <a:t>What are you doing</a:t>
            </a:r>
            <a:r>
              <a:rPr lang="en-US" sz="2400" i="1" dirty="0" smtClean="0">
                <a:solidFill>
                  <a:srgbClr val="C00000"/>
                </a:solidFill>
              </a:rPr>
              <a:t>?“.</a:t>
            </a:r>
            <a:endParaRPr lang="en-US" sz="2400" dirty="0" smtClean="0">
              <a:solidFill>
                <a:srgbClr val="C00000"/>
              </a:solidFill>
            </a:endParaRPr>
          </a:p>
          <a:p>
            <a:r>
              <a:rPr lang="en-US" sz="2400" dirty="0" smtClean="0">
                <a:solidFill>
                  <a:srgbClr val="C00000"/>
                </a:solidFill>
              </a:rPr>
              <a:t> Method: sending </a:t>
            </a:r>
            <a:r>
              <a:rPr lang="en-US" sz="2400" dirty="0">
                <a:solidFill>
                  <a:srgbClr val="C00000"/>
                </a:solidFill>
              </a:rPr>
              <a:t>short text messages 140 </a:t>
            </a:r>
            <a:r>
              <a:rPr lang="en-US" sz="2400" dirty="0" smtClean="0">
                <a:solidFill>
                  <a:srgbClr val="C00000"/>
                </a:solidFill>
              </a:rPr>
              <a:t>characters</a:t>
            </a:r>
          </a:p>
          <a:p>
            <a:pPr marL="203200" indent="0">
              <a:buNone/>
            </a:pPr>
            <a:r>
              <a:rPr lang="en-US" sz="2400" dirty="0" smtClean="0">
                <a:solidFill>
                  <a:srgbClr val="C00000"/>
                </a:solidFill>
              </a:rPr>
              <a:t>   </a:t>
            </a:r>
            <a:r>
              <a:rPr lang="en-US" sz="2400" dirty="0">
                <a:solidFill>
                  <a:srgbClr val="C00000"/>
                </a:solidFill>
              </a:rPr>
              <a:t>in length, called "tweets", to </a:t>
            </a:r>
            <a:r>
              <a:rPr lang="en-US" sz="2400" dirty="0" smtClean="0">
                <a:solidFill>
                  <a:srgbClr val="C00000"/>
                </a:solidFill>
              </a:rPr>
              <a:t>users </a:t>
            </a:r>
            <a:r>
              <a:rPr lang="en-US" sz="2400" dirty="0">
                <a:solidFill>
                  <a:srgbClr val="C00000"/>
                </a:solidFill>
              </a:rPr>
              <a:t>friends, </a:t>
            </a:r>
            <a:endParaRPr lang="en-US" sz="2400" dirty="0" smtClean="0">
              <a:solidFill>
                <a:srgbClr val="C00000"/>
              </a:solidFill>
            </a:endParaRPr>
          </a:p>
          <a:p>
            <a:pPr marL="203200" indent="0">
              <a:buNone/>
            </a:pPr>
            <a:r>
              <a:rPr lang="en-US" sz="2400" dirty="0" smtClean="0">
                <a:solidFill>
                  <a:srgbClr val="C00000"/>
                </a:solidFill>
              </a:rPr>
              <a:t>   or </a:t>
            </a:r>
            <a:r>
              <a:rPr lang="en-US" sz="2400" dirty="0">
                <a:solidFill>
                  <a:srgbClr val="C00000"/>
                </a:solidFill>
              </a:rPr>
              <a:t>"followers."</a:t>
            </a:r>
          </a:p>
        </p:txBody>
      </p:sp>
    </p:spTree>
    <p:extLst>
      <p:ext uri="{BB962C8B-B14F-4D97-AF65-F5344CB8AC3E}">
        <p14:creationId xmlns:p14="http://schemas.microsoft.com/office/powerpoint/2010/main" val="104861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Introduction – Group project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1600200"/>
            <a:ext cx="8229600" cy="4525961"/>
          </a:xfrm>
        </p:spPr>
        <p:txBody>
          <a:bodyPr/>
          <a:lstStyle/>
          <a:p>
            <a:pPr marL="203200" indent="0">
              <a:buNone/>
            </a:pPr>
            <a:r>
              <a:rPr lang="en-US" sz="2400" dirty="0" smtClean="0">
                <a:solidFill>
                  <a:srgbClr val="C00000"/>
                </a:solidFill>
              </a:rPr>
              <a:t>What are we going to do:</a:t>
            </a:r>
          </a:p>
          <a:p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A simple twitter user interface</a:t>
            </a:r>
          </a:p>
          <a:p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User can sign in/ sign up</a:t>
            </a:r>
          </a:p>
          <a:p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User can view timelines/ notifications</a:t>
            </a:r>
          </a:p>
          <a:p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User can compose new tweet</a:t>
            </a:r>
          </a:p>
          <a:p>
            <a:endParaRPr 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68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Review – What we did last time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32250"/>
            <a:ext cx="8229600" cy="4525961"/>
          </a:xfrm>
        </p:spPr>
        <p:txBody>
          <a:bodyPr/>
          <a:lstStyle/>
          <a:p>
            <a:pPr marL="203200" indent="0">
              <a:buNone/>
            </a:pPr>
            <a:r>
              <a:rPr lang="en-US" sz="2400" dirty="0" smtClean="0">
                <a:solidFill>
                  <a:srgbClr val="C00000"/>
                </a:solidFill>
              </a:rPr>
              <a:t>Mid-term </a:t>
            </a:r>
          </a:p>
          <a:p>
            <a:r>
              <a:rPr lang="en-US" sz="2400" dirty="0" smtClean="0">
                <a:solidFill>
                  <a:srgbClr val="C00000"/>
                </a:solidFill>
              </a:rPr>
              <a:t> Simple twitter client interface </a:t>
            </a:r>
          </a:p>
          <a:p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Static information</a:t>
            </a:r>
          </a:p>
          <a:p>
            <a:pPr marL="203200" indent="0">
              <a:buNone/>
            </a:pPr>
            <a:r>
              <a:rPr lang="en-US" sz="2400" dirty="0" smtClean="0">
                <a:solidFill>
                  <a:srgbClr val="C00000"/>
                </a:solidFill>
              </a:rPr>
              <a:t>2 main activities:</a:t>
            </a:r>
          </a:p>
          <a:p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Log in</a:t>
            </a:r>
          </a:p>
          <a:p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View home/notification/message</a:t>
            </a:r>
            <a:endParaRPr lang="en-US" sz="2400" dirty="0">
              <a:solidFill>
                <a:srgbClr val="C00000"/>
              </a:solidFill>
            </a:endParaRPr>
          </a:p>
        </p:txBody>
      </p:sp>
      <p:pic>
        <p:nvPicPr>
          <p:cNvPr id="4" name="Picture 2" descr="C:\Users\KHANH TRAN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685800"/>
            <a:ext cx="4495800" cy="674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52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What we do next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447800"/>
            <a:ext cx="8153400" cy="4525961"/>
          </a:xfrm>
        </p:spPr>
        <p:txBody>
          <a:bodyPr/>
          <a:lstStyle/>
          <a:p>
            <a:pPr marL="203200" indent="0">
              <a:buNone/>
            </a:pPr>
            <a:endParaRPr lang="en-US" sz="2400" dirty="0" smtClean="0">
              <a:solidFill>
                <a:srgbClr val="C00000"/>
              </a:solidFill>
            </a:endParaRPr>
          </a:p>
          <a:p>
            <a:pPr marL="203200" indent="0">
              <a:buNone/>
            </a:pPr>
            <a:r>
              <a:rPr lang="en-US" sz="2400" dirty="0" smtClean="0">
                <a:solidFill>
                  <a:srgbClr val="C00000"/>
                </a:solidFill>
              </a:rPr>
              <a:t>We want to implement some Twitter basic functions </a:t>
            </a:r>
          </a:p>
          <a:p>
            <a:pPr marL="203200" indent="0">
              <a:buNone/>
            </a:pPr>
            <a:r>
              <a:rPr lang="en-US" sz="2400" dirty="0" smtClean="0">
                <a:solidFill>
                  <a:srgbClr val="C00000"/>
                </a:solidFill>
              </a:rPr>
              <a:t>such as compose tweet, like or retweet,…</a:t>
            </a:r>
          </a:p>
          <a:p>
            <a:pPr marL="203200" indent="0">
              <a:buNone/>
            </a:pPr>
            <a:endParaRPr lang="en-US" sz="2400" dirty="0" smtClean="0">
              <a:solidFill>
                <a:srgbClr val="C00000"/>
              </a:solidFill>
            </a:endParaRPr>
          </a:p>
          <a:p>
            <a:pPr marL="203200" indent="0">
              <a:buNone/>
            </a:pPr>
            <a:r>
              <a:rPr lang="en-US" sz="2400" dirty="0" smtClean="0">
                <a:solidFill>
                  <a:srgbClr val="C00000"/>
                </a:solidFill>
              </a:rPr>
              <a:t>We used </a:t>
            </a:r>
            <a:r>
              <a:rPr lang="en-US" sz="2400" dirty="0">
                <a:solidFill>
                  <a:srgbClr val="C00000"/>
                </a:solidFill>
              </a:rPr>
              <a:t>Fabric – </a:t>
            </a:r>
            <a:r>
              <a:rPr lang="en-US" sz="2400" dirty="0" smtClean="0">
                <a:solidFill>
                  <a:srgbClr val="C00000"/>
                </a:solidFill>
              </a:rPr>
              <a:t>The Twitter’s</a:t>
            </a:r>
            <a:r>
              <a:rPr lang="en-US" sz="2400" dirty="0" smtClean="0">
                <a:solidFill>
                  <a:srgbClr val="C00000"/>
                </a:solidFill>
              </a:rPr>
              <a:t> Software Development</a:t>
            </a:r>
          </a:p>
          <a:p>
            <a:pPr marL="203200" indent="0">
              <a:buNone/>
            </a:pPr>
            <a:r>
              <a:rPr lang="en-US" sz="2400" dirty="0" smtClean="0">
                <a:solidFill>
                  <a:srgbClr val="C00000"/>
                </a:solidFill>
              </a:rPr>
              <a:t>Kit </a:t>
            </a:r>
            <a:r>
              <a:rPr lang="en-US" sz="2400" dirty="0">
                <a:solidFill>
                  <a:srgbClr val="C00000"/>
                </a:solidFill>
              </a:rPr>
              <a:t>which </a:t>
            </a:r>
            <a:r>
              <a:rPr lang="en-US" sz="2400" dirty="0" smtClean="0">
                <a:solidFill>
                  <a:srgbClr val="C00000"/>
                </a:solidFill>
              </a:rPr>
              <a:t>utilizes </a:t>
            </a:r>
            <a:r>
              <a:rPr lang="en-US" sz="2400" dirty="0">
                <a:solidFill>
                  <a:srgbClr val="C00000"/>
                </a:solidFill>
              </a:rPr>
              <a:t>Twitter </a:t>
            </a:r>
            <a:r>
              <a:rPr lang="en-US" sz="2400" dirty="0" smtClean="0">
                <a:solidFill>
                  <a:srgbClr val="C00000"/>
                </a:solidFill>
              </a:rPr>
              <a:t>API </a:t>
            </a:r>
            <a:r>
              <a:rPr lang="en-US" sz="2400" dirty="0" smtClean="0">
                <a:solidFill>
                  <a:srgbClr val="C00000"/>
                </a:solidFill>
              </a:rPr>
              <a:t>to do our task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21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Architecture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1524000"/>
            <a:ext cx="8229600" cy="4525961"/>
          </a:xfrm>
        </p:spPr>
        <p:txBody>
          <a:bodyPr/>
          <a:lstStyle/>
          <a:p>
            <a:pPr marL="203200" indent="0">
              <a:buNone/>
            </a:pPr>
            <a:r>
              <a:rPr lang="en-US" sz="2800" dirty="0" smtClean="0">
                <a:solidFill>
                  <a:srgbClr val="C00000"/>
                </a:solidFill>
              </a:rPr>
              <a:t>3 main activities:</a:t>
            </a:r>
          </a:p>
          <a:p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 smtClean="0">
                <a:solidFill>
                  <a:srgbClr val="C00000"/>
                </a:solidFill>
              </a:rPr>
              <a:t>Log in</a:t>
            </a:r>
          </a:p>
          <a:p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 smtClean="0">
                <a:solidFill>
                  <a:srgbClr val="C00000"/>
                </a:solidFill>
              </a:rPr>
              <a:t>Twitter activity</a:t>
            </a:r>
          </a:p>
          <a:p>
            <a:r>
              <a:rPr lang="en-US" sz="2800" dirty="0" smtClean="0">
                <a:solidFill>
                  <a:srgbClr val="C00000"/>
                </a:solidFill>
              </a:rPr>
              <a:t> Composing new </a:t>
            </a:r>
            <a:r>
              <a:rPr lang="en-US" sz="2800" dirty="0" smtClean="0">
                <a:solidFill>
                  <a:srgbClr val="C00000"/>
                </a:solidFill>
              </a:rPr>
              <a:t>tweet activity</a:t>
            </a:r>
          </a:p>
          <a:p>
            <a:endParaRPr lang="en-US" sz="2800" dirty="0" smtClean="0">
              <a:solidFill>
                <a:srgbClr val="C00000"/>
              </a:solidFill>
            </a:endParaRPr>
          </a:p>
          <a:p>
            <a:pPr marL="203200" indent="0">
              <a:buNone/>
            </a:pPr>
            <a:r>
              <a:rPr lang="en-US" sz="2800" dirty="0" smtClean="0">
                <a:solidFill>
                  <a:srgbClr val="C00000"/>
                </a:solidFill>
              </a:rPr>
              <a:t>3 main fragments:</a:t>
            </a:r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 smtClean="0">
                <a:solidFill>
                  <a:srgbClr val="C00000"/>
                </a:solidFill>
              </a:rPr>
              <a:t> Home</a:t>
            </a:r>
          </a:p>
          <a:p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 smtClean="0">
                <a:solidFill>
                  <a:srgbClr val="C00000"/>
                </a:solidFill>
              </a:rPr>
              <a:t>Notification</a:t>
            </a:r>
          </a:p>
          <a:p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 smtClean="0">
                <a:solidFill>
                  <a:srgbClr val="C00000"/>
                </a:solidFill>
              </a:rPr>
              <a:t>Message</a:t>
            </a:r>
            <a:endParaRPr lang="en-US" sz="28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77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Launch page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2057400"/>
            <a:ext cx="5029200" cy="4068761"/>
          </a:xfrm>
        </p:spPr>
        <p:txBody>
          <a:bodyPr/>
          <a:lstStyle/>
          <a:p>
            <a:r>
              <a:rPr lang="en-US" sz="2800" dirty="0" smtClean="0">
                <a:solidFill>
                  <a:srgbClr val="C00000"/>
                </a:solidFill>
              </a:rPr>
              <a:t> A welcome page shows up </a:t>
            </a:r>
          </a:p>
          <a:p>
            <a:r>
              <a:rPr lang="en-US" sz="2800" dirty="0" smtClean="0">
                <a:solidFill>
                  <a:srgbClr val="C00000"/>
                </a:solidFill>
              </a:rPr>
              <a:t> Press the login button to continue</a:t>
            </a:r>
          </a:p>
        </p:txBody>
      </p:sp>
      <p:pic>
        <p:nvPicPr>
          <p:cNvPr id="2050" name="Picture 2" descr="D:\Mobile_shot\Welcome_to_Twit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647173"/>
            <a:ext cx="2962219" cy="477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94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Log in activity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1960434"/>
            <a:ext cx="4800600" cy="4525961"/>
          </a:xfrm>
        </p:spPr>
        <p:txBody>
          <a:bodyPr/>
          <a:lstStyle/>
          <a:p>
            <a:r>
              <a:rPr lang="en-US" sz="2400" dirty="0" smtClean="0">
                <a:solidFill>
                  <a:srgbClr val="C00000"/>
                </a:solidFill>
              </a:rPr>
              <a:t> Confirmation from real twitter company</a:t>
            </a:r>
          </a:p>
          <a:p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Enter </a:t>
            </a:r>
            <a:r>
              <a:rPr lang="en-US" sz="2400" dirty="0" smtClean="0">
                <a:solidFill>
                  <a:srgbClr val="C00000"/>
                </a:solidFill>
              </a:rPr>
              <a:t>user </a:t>
            </a:r>
            <a:r>
              <a:rPr lang="en-US" sz="2400" dirty="0" smtClean="0">
                <a:solidFill>
                  <a:srgbClr val="C00000"/>
                </a:solidFill>
              </a:rPr>
              <a:t>email and </a:t>
            </a:r>
            <a:r>
              <a:rPr lang="en-US" sz="2400" dirty="0" smtClean="0">
                <a:solidFill>
                  <a:srgbClr val="C00000"/>
                </a:solidFill>
              </a:rPr>
              <a:t>password </a:t>
            </a:r>
            <a:r>
              <a:rPr lang="en-US" sz="2400" dirty="0" smtClean="0">
                <a:solidFill>
                  <a:srgbClr val="C00000"/>
                </a:solidFill>
              </a:rPr>
              <a:t>to continue</a:t>
            </a:r>
          </a:p>
          <a:p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User can also sign up in this page</a:t>
            </a:r>
            <a:endParaRPr lang="en-US" sz="2400" dirty="0">
              <a:solidFill>
                <a:srgbClr val="C00000"/>
              </a:solidFill>
            </a:endParaRPr>
          </a:p>
        </p:txBody>
      </p:sp>
      <p:pic>
        <p:nvPicPr>
          <p:cNvPr id="3074" name="Picture 2" descr="D:\Mobile_shot\Sign_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00200"/>
            <a:ext cx="3180040" cy="512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00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BBE0E3"/>
      </a:accent4>
      <a:accent5>
        <a:srgbClr val="333399"/>
      </a:accent5>
      <a:accent6>
        <a:srgbClr val="FFFFFF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394</Words>
  <Application>Microsoft Office PowerPoint</Application>
  <PresentationFormat>On-screen Show (4:3)</PresentationFormat>
  <Paragraphs>96</Paragraphs>
  <Slides>20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Diseño predeterminado</vt:lpstr>
      <vt:lpstr>Twitter Client</vt:lpstr>
      <vt:lpstr>Contents</vt:lpstr>
      <vt:lpstr>Introduction - Twitter</vt:lpstr>
      <vt:lpstr>Introduction – Group project</vt:lpstr>
      <vt:lpstr>Review – What we did last time</vt:lpstr>
      <vt:lpstr>What we do next</vt:lpstr>
      <vt:lpstr>Architecture</vt:lpstr>
      <vt:lpstr>Launch page</vt:lpstr>
      <vt:lpstr>Log in activity</vt:lpstr>
      <vt:lpstr>Twitter Activity – Homes</vt:lpstr>
      <vt:lpstr>Twitter Activity - Notification</vt:lpstr>
      <vt:lpstr>Twitter Activity - Message</vt:lpstr>
      <vt:lpstr>Navigation drawer</vt:lpstr>
      <vt:lpstr>Compose new tweets</vt:lpstr>
      <vt:lpstr>Networking</vt:lpstr>
      <vt:lpstr>Optimization</vt:lpstr>
      <vt:lpstr>Demo Time</vt:lpstr>
      <vt:lpstr>Conclusion</vt:lpstr>
      <vt:lpstr>Improvements</vt:lpstr>
      <vt:lpstr>Thank you for listening!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 Interface</dc:title>
  <cp:lastModifiedBy>KHANH TRAN</cp:lastModifiedBy>
  <cp:revision>52</cp:revision>
  <dcterms:modified xsi:type="dcterms:W3CDTF">2016-12-06T03:09:30Z</dcterms:modified>
</cp:coreProperties>
</file>